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5B887-677B-4F4F-81A3-954A3B415ED3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B1A68-9F1D-4582-87CC-3C2CB67F758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Regolamenti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</a:rPr>
              <a:t>Il termine “regolamento” è ambiguo:</a:t>
            </a:r>
          </a:p>
          <a:p>
            <a:pPr>
              <a:buFont typeface="Wingdings"/>
              <a:buChar char="à"/>
            </a:pP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Regolamento amministrativo</a:t>
            </a:r>
          </a:p>
          <a:p>
            <a:pPr>
              <a:buFont typeface="Wingdings"/>
              <a:buChar char="à"/>
            </a:pPr>
            <a:r>
              <a:rPr lang="it-IT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it-IT" dirty="0" smtClean="0">
                <a:solidFill>
                  <a:srgbClr val="0070C0"/>
                </a:solidFill>
                <a:sym typeface="Wingdings" pitchFamily="2" charset="2"/>
              </a:rPr>
              <a:t>Regolamento interno Organi costituzionali (per es. Regolamento parlamentare)</a:t>
            </a:r>
          </a:p>
          <a:p>
            <a:pPr>
              <a:buFont typeface="Wingdings"/>
              <a:buChar char="à"/>
            </a:pPr>
            <a:r>
              <a:rPr lang="it-IT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it-IT" dirty="0" smtClean="0">
                <a:solidFill>
                  <a:srgbClr val="0070C0"/>
                </a:solidFill>
                <a:sym typeface="Wingdings" pitchFamily="2" charset="2"/>
              </a:rPr>
              <a:t>Regolamento europeo  Fonti UE</a:t>
            </a:r>
          </a:p>
          <a:p>
            <a:pPr>
              <a:buFont typeface="Wingdings"/>
              <a:buChar char="à"/>
            </a:pPr>
            <a:r>
              <a:rPr lang="it-IT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it-IT" dirty="0" smtClean="0">
                <a:solidFill>
                  <a:srgbClr val="0070C0"/>
                </a:solidFill>
                <a:sym typeface="Wingdings" pitchFamily="2" charset="2"/>
              </a:rPr>
              <a:t>regolamento privato (per es. regolamento di condominio)</a:t>
            </a:r>
            <a:endParaRPr lang="it-IT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4344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Regolamenti amministrativi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400600"/>
          </a:xfrm>
        </p:spPr>
        <p:txBody>
          <a:bodyPr/>
          <a:lstStyle/>
          <a:p>
            <a:pPr algn="l"/>
            <a:endParaRPr lang="it-IT" dirty="0" smtClean="0"/>
          </a:p>
          <a:p>
            <a:pPr algn="l"/>
            <a:endParaRPr lang="it-IT" dirty="0"/>
          </a:p>
          <a:p>
            <a:pPr algn="l"/>
            <a:endParaRPr lang="it-IT" dirty="0" smtClean="0"/>
          </a:p>
          <a:p>
            <a:pPr algn="l"/>
            <a:endParaRPr lang="it-IT" dirty="0"/>
          </a:p>
          <a:p>
            <a:pPr algn="l"/>
            <a:r>
              <a:rPr lang="it-IT" dirty="0" smtClean="0"/>
              <a:t>regolamenti</a:t>
            </a:r>
            <a:endParaRPr lang="it-IT" dirty="0"/>
          </a:p>
        </p:txBody>
      </p:sp>
      <p:sp>
        <p:nvSpPr>
          <p:cNvPr id="4" name="Parentesi graffa aperta 3"/>
          <p:cNvSpPr/>
          <p:nvPr/>
        </p:nvSpPr>
        <p:spPr>
          <a:xfrm>
            <a:off x="2843808" y="2204864"/>
            <a:ext cx="288032" cy="30963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275856" y="1844824"/>
            <a:ext cx="1152128" cy="50405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statali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275856" y="2708920"/>
            <a:ext cx="1152128" cy="50405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regionali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275856" y="3573016"/>
            <a:ext cx="1152128" cy="50405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provinciali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3275856" y="4365104"/>
            <a:ext cx="1152128" cy="50405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comunali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3275856" y="5157192"/>
            <a:ext cx="1152128" cy="50405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e</a:t>
            </a:r>
            <a:r>
              <a:rPr lang="it-IT" dirty="0" smtClean="0"/>
              <a:t>nti pubblici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7772400" cy="504825"/>
          </a:xfrm>
        </p:spPr>
        <p:txBody>
          <a:bodyPr>
            <a:normAutofit fontScale="90000"/>
          </a:bodyPr>
          <a:lstStyle/>
          <a:p>
            <a:r>
              <a:rPr lang="it-IT" sz="4000"/>
              <a:t>Regolamenti amministrativi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81075"/>
            <a:ext cx="8569325" cy="4968875"/>
          </a:xfrm>
        </p:spPr>
        <p:txBody>
          <a:bodyPr/>
          <a:lstStyle/>
          <a:p>
            <a:pPr algn="l"/>
            <a:endParaRPr lang="it-IT" sz="1400" dirty="0"/>
          </a:p>
        </p:txBody>
      </p:sp>
      <p:sp>
        <p:nvSpPr>
          <p:cNvPr id="2052" name="AutoShape 4"/>
          <p:cNvSpPr>
            <a:spLocks/>
          </p:cNvSpPr>
          <p:nvPr/>
        </p:nvSpPr>
        <p:spPr bwMode="auto">
          <a:xfrm>
            <a:off x="1763713" y="1268413"/>
            <a:ext cx="71437" cy="4248150"/>
          </a:xfrm>
          <a:prstGeom prst="leftBrace">
            <a:avLst>
              <a:gd name="adj1" fmla="val 49555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3850" y="3141663"/>
            <a:ext cx="1439863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Regolamenti</a:t>
            </a:r>
          </a:p>
          <a:p>
            <a:pPr>
              <a:spcBef>
                <a:spcPct val="50000"/>
              </a:spcBef>
            </a:pPr>
            <a:r>
              <a:rPr lang="it-IT" sz="1400"/>
              <a:t>Amministrativi*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051050" y="220503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statali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979613" y="36449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regionali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979613" y="40767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comunali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979613" y="45085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provinciali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979613" y="4941888"/>
            <a:ext cx="6840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di altre autorità </a:t>
            </a:r>
            <a:r>
              <a:rPr lang="it-IT" sz="1400"/>
              <a:t>(per es., delle Autorità garanti - cap. XIII.7.9 - o dell’Università) </a:t>
            </a:r>
            <a:endParaRPr lang="it-IT"/>
          </a:p>
        </p:txBody>
      </p:sp>
      <p:sp>
        <p:nvSpPr>
          <p:cNvPr id="2060" name="AutoShape 12"/>
          <p:cNvSpPr>
            <a:spLocks/>
          </p:cNvSpPr>
          <p:nvPr/>
        </p:nvSpPr>
        <p:spPr bwMode="auto">
          <a:xfrm>
            <a:off x="3059113" y="1268413"/>
            <a:ext cx="73025" cy="2160587"/>
          </a:xfrm>
          <a:prstGeom prst="leftBrace">
            <a:avLst>
              <a:gd name="adj1" fmla="val 2465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61" name="AutoShape 13"/>
          <p:cNvSpPr>
            <a:spLocks/>
          </p:cNvSpPr>
          <p:nvPr/>
        </p:nvSpPr>
        <p:spPr bwMode="auto">
          <a:xfrm>
            <a:off x="3276600" y="3716338"/>
            <a:ext cx="71438" cy="1081087"/>
          </a:xfrm>
          <a:prstGeom prst="rightBrace">
            <a:avLst>
              <a:gd name="adj1" fmla="val 1261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563938" y="4076700"/>
            <a:ext cx="3455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(cap. X)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240087" y="1265237"/>
            <a:ext cx="1368425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governativi </a:t>
            </a:r>
            <a:r>
              <a:rPr lang="it-IT" sz="1400" dirty="0"/>
              <a:t>(art. 17.1, L. 400/1988)</a:t>
            </a:r>
            <a:endParaRPr lang="it-IT" dirty="0"/>
          </a:p>
          <a:p>
            <a:pPr>
              <a:spcBef>
                <a:spcPct val="50000"/>
              </a:spcBef>
            </a:pPr>
            <a:endParaRPr lang="it-IT" dirty="0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3313112" y="2830231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ministeriali </a:t>
            </a:r>
            <a:r>
              <a:rPr lang="it-IT" sz="1400" dirty="0"/>
              <a:t>(art. 17.3)</a:t>
            </a:r>
            <a:endParaRPr lang="it-IT" dirty="0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5076825" y="134143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95288" y="6237288"/>
            <a:ext cx="835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/>
              <a:t>* Attenzione: i regolamenti amministrativi, nonostante il nome, nulla c’entrano con i </a:t>
            </a:r>
            <a:r>
              <a:rPr lang="it-IT" sz="1200" i="1"/>
              <a:t>regolamenti parlamentari</a:t>
            </a:r>
            <a:r>
              <a:rPr lang="it-IT" sz="1200"/>
              <a:t> (che sono fonti sub-costituzionali: cap. IX.8) e i </a:t>
            </a:r>
            <a:r>
              <a:rPr lang="it-IT" sz="1200" i="1"/>
              <a:t>regolamenti comunitari</a:t>
            </a:r>
            <a:r>
              <a:rPr lang="it-IT" sz="1200"/>
              <a:t> (che sono atti legislativi della Comunità europea: cap. XI.1)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141</Words>
  <Application>Microsoft Office PowerPoint</Application>
  <PresentationFormat>Presentazione su schermo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di Office</vt:lpstr>
      <vt:lpstr>Regolamenti</vt:lpstr>
      <vt:lpstr>Regolamenti amministrativi</vt:lpstr>
      <vt:lpstr>Regolamenti amministrativi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Regolamenti</dc:title>
  <dc:creator>roberto bin</dc:creator>
  <cp:lastModifiedBy>roberto bin</cp:lastModifiedBy>
  <cp:revision>10</cp:revision>
  <dcterms:created xsi:type="dcterms:W3CDTF">2012-10-23T08:41:53Z</dcterms:created>
  <dcterms:modified xsi:type="dcterms:W3CDTF">2017-10-25T12:03:11Z</dcterms:modified>
</cp:coreProperties>
</file>